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p:cViewPr varScale="1">
        <p:scale>
          <a:sx n="121" d="100"/>
          <a:sy n="121" d="100"/>
        </p:scale>
        <p:origin x="2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FA437CAC-A1DD-453A-8AA3-661C1BEA5597}" type="datetimeFigureOut">
              <a:rPr lang="ru-RU" smtClean="0"/>
              <a:t>14.02.2026</a:t>
            </a:fld>
            <a:endParaRPr lang="ru-RU"/>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ru-RU"/>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B3C9EE-56AF-4C9B-8205-705B5B4C9008}" type="slidenum">
              <a:rPr lang="ru-RU" smtClean="0"/>
              <a:t>‹#›</a:t>
            </a:fld>
            <a:endParaRPr lang="ru-RU"/>
          </a:p>
        </p:txBody>
      </p:sp>
    </p:spTree>
    <p:extLst>
      <p:ext uri="{BB962C8B-B14F-4D97-AF65-F5344CB8AC3E}">
        <p14:creationId xmlns:p14="http://schemas.microsoft.com/office/powerpoint/2010/main" val="29384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A437CAC-A1DD-453A-8AA3-661C1BEA5597}" type="datetimeFigureOut">
              <a:rPr lang="ru-RU" smtClean="0"/>
              <a:t>14.02.2026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3C9EE-56AF-4C9B-8205-705B5B4C9008}" type="slidenum">
              <a:rPr lang="ru-RU" smtClean="0"/>
              <a:t>‹#›</a:t>
            </a:fld>
            <a:endParaRPr lang="ru-RU"/>
          </a:p>
        </p:txBody>
      </p:sp>
    </p:spTree>
    <p:extLst>
      <p:ext uri="{BB962C8B-B14F-4D97-AF65-F5344CB8AC3E}">
        <p14:creationId xmlns:p14="http://schemas.microsoft.com/office/powerpoint/2010/main" val="3133444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A437CAC-A1DD-453A-8AA3-661C1BEA5597}" type="datetimeFigureOut">
              <a:rPr lang="ru-RU" smtClean="0"/>
              <a:t>14.02.2026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3C9EE-56AF-4C9B-8205-705B5B4C9008}" type="slidenum">
              <a:rPr lang="ru-RU" smtClean="0"/>
              <a:t>‹#›</a:t>
            </a:fld>
            <a:endParaRPr lang="ru-RU"/>
          </a:p>
        </p:txBody>
      </p:sp>
    </p:spTree>
    <p:extLst>
      <p:ext uri="{BB962C8B-B14F-4D97-AF65-F5344CB8AC3E}">
        <p14:creationId xmlns:p14="http://schemas.microsoft.com/office/powerpoint/2010/main" val="3277203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A437CAC-A1DD-453A-8AA3-661C1BEA5597}" type="datetimeFigureOut">
              <a:rPr lang="ru-RU" smtClean="0"/>
              <a:t>14.02.2026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3C9EE-56AF-4C9B-8205-705B5B4C9008}" type="slidenum">
              <a:rPr lang="ru-RU" smtClean="0"/>
              <a:t>‹#›</a:t>
            </a:fld>
            <a:endParaRPr lang="ru-RU"/>
          </a:p>
        </p:txBody>
      </p:sp>
    </p:spTree>
    <p:extLst>
      <p:ext uri="{BB962C8B-B14F-4D97-AF65-F5344CB8AC3E}">
        <p14:creationId xmlns:p14="http://schemas.microsoft.com/office/powerpoint/2010/main" val="3623562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A437CAC-A1DD-453A-8AA3-661C1BEA5597}" type="datetimeFigureOut">
              <a:rPr lang="ru-RU" smtClean="0"/>
              <a:t>14.02.2026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FB3C9EE-56AF-4C9B-8205-705B5B4C9008}" type="slidenum">
              <a:rPr lang="ru-RU" smtClean="0"/>
              <a:t>‹#›</a:t>
            </a:fld>
            <a:endParaRPr lang="ru-RU"/>
          </a:p>
        </p:txBody>
      </p:sp>
    </p:spTree>
    <p:extLst>
      <p:ext uri="{BB962C8B-B14F-4D97-AF65-F5344CB8AC3E}">
        <p14:creationId xmlns:p14="http://schemas.microsoft.com/office/powerpoint/2010/main" val="3049702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FA437CAC-A1DD-453A-8AA3-661C1BEA5597}" type="datetimeFigureOut">
              <a:rPr lang="ru-RU" smtClean="0"/>
              <a:t>14.02.2026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FB3C9EE-56AF-4C9B-8205-705B5B4C9008}" type="slidenum">
              <a:rPr lang="ru-RU" smtClean="0"/>
              <a:t>‹#›</a:t>
            </a:fld>
            <a:endParaRPr lang="ru-RU"/>
          </a:p>
        </p:txBody>
      </p:sp>
    </p:spTree>
    <p:extLst>
      <p:ext uri="{BB962C8B-B14F-4D97-AF65-F5344CB8AC3E}">
        <p14:creationId xmlns:p14="http://schemas.microsoft.com/office/powerpoint/2010/main" val="4218442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FA437CAC-A1DD-453A-8AA3-661C1BEA5597}" type="datetimeFigureOut">
              <a:rPr lang="ru-RU" smtClean="0"/>
              <a:t>14.02.2026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FB3C9EE-56AF-4C9B-8205-705B5B4C9008}" type="slidenum">
              <a:rPr lang="ru-RU" smtClean="0"/>
              <a:t>‹#›</a:t>
            </a:fld>
            <a:endParaRPr lang="ru-RU"/>
          </a:p>
        </p:txBody>
      </p:sp>
    </p:spTree>
    <p:extLst>
      <p:ext uri="{BB962C8B-B14F-4D97-AF65-F5344CB8AC3E}">
        <p14:creationId xmlns:p14="http://schemas.microsoft.com/office/powerpoint/2010/main" val="2284897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A437CAC-A1DD-453A-8AA3-661C1BEA5597}" type="datetimeFigureOut">
              <a:rPr lang="ru-RU" smtClean="0"/>
              <a:t>14.02.2026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FB3C9EE-56AF-4C9B-8205-705B5B4C9008}" type="slidenum">
              <a:rPr lang="ru-RU" smtClean="0"/>
              <a:t>‹#›</a:t>
            </a:fld>
            <a:endParaRPr lang="ru-RU"/>
          </a:p>
        </p:txBody>
      </p:sp>
    </p:spTree>
    <p:extLst>
      <p:ext uri="{BB962C8B-B14F-4D97-AF65-F5344CB8AC3E}">
        <p14:creationId xmlns:p14="http://schemas.microsoft.com/office/powerpoint/2010/main" val="3376552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437CAC-A1DD-453A-8AA3-661C1BEA5597}" type="datetimeFigureOut">
              <a:rPr lang="ru-RU" smtClean="0"/>
              <a:t>14.02.2026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FB3C9EE-56AF-4C9B-8205-705B5B4C9008}" type="slidenum">
              <a:rPr lang="ru-RU" smtClean="0"/>
              <a:t>‹#›</a:t>
            </a:fld>
            <a:endParaRPr lang="ru-RU"/>
          </a:p>
        </p:txBody>
      </p:sp>
    </p:spTree>
    <p:extLst>
      <p:ext uri="{BB962C8B-B14F-4D97-AF65-F5344CB8AC3E}">
        <p14:creationId xmlns:p14="http://schemas.microsoft.com/office/powerpoint/2010/main" val="28440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ru-RU"/>
              <a:t>Образец текста</a:t>
            </a:r>
          </a:p>
        </p:txBody>
      </p:sp>
      <p:sp>
        <p:nvSpPr>
          <p:cNvPr id="5" name="Date Placeholder 4"/>
          <p:cNvSpPr>
            <a:spLocks noGrp="1"/>
          </p:cNvSpPr>
          <p:nvPr>
            <p:ph type="dt" sz="half" idx="10"/>
          </p:nvPr>
        </p:nvSpPr>
        <p:spPr/>
        <p:txBody>
          <a:bodyPr/>
          <a:lstStyle/>
          <a:p>
            <a:fld id="{FA437CAC-A1DD-453A-8AA3-661C1BEA5597}" type="datetimeFigureOut">
              <a:rPr lang="ru-RU" smtClean="0"/>
              <a:t>14.02.2026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B3C9EE-56AF-4C9B-8205-705B5B4C9008}" type="slidenum">
              <a:rPr lang="ru-RU" smtClean="0"/>
              <a:t>‹#›</a:t>
            </a:fld>
            <a:endParaRPr lang="ru-RU"/>
          </a:p>
        </p:txBody>
      </p:sp>
    </p:spTree>
    <p:extLst>
      <p:ext uri="{BB962C8B-B14F-4D97-AF65-F5344CB8AC3E}">
        <p14:creationId xmlns:p14="http://schemas.microsoft.com/office/powerpoint/2010/main" val="2812195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FA437CAC-A1DD-453A-8AA3-661C1BEA5597}" type="datetimeFigureOut">
              <a:rPr lang="ru-RU" smtClean="0"/>
              <a:t>14.02.2026</a:t>
            </a:fld>
            <a:endParaRPr lang="ru-RU"/>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ru-RU"/>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B3C9EE-56AF-4C9B-8205-705B5B4C9008}" type="slidenum">
              <a:rPr lang="ru-RU" smtClean="0"/>
              <a:t>‹#›</a:t>
            </a:fld>
            <a:endParaRPr lang="ru-RU"/>
          </a:p>
        </p:txBody>
      </p:sp>
    </p:spTree>
    <p:extLst>
      <p:ext uri="{BB962C8B-B14F-4D97-AF65-F5344CB8AC3E}">
        <p14:creationId xmlns:p14="http://schemas.microsoft.com/office/powerpoint/2010/main" val="269271671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FA437CAC-A1DD-453A-8AA3-661C1BEA5597}" type="datetimeFigureOut">
              <a:rPr lang="ru-RU" smtClean="0"/>
              <a:t>14.02.2026</a:t>
            </a:fld>
            <a:endParaRPr lang="ru-RU"/>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ru-RU"/>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B3C9EE-56AF-4C9B-8205-705B5B4C9008}" type="slidenum">
              <a:rPr lang="ru-RU" smtClean="0"/>
              <a:t>‹#›</a:t>
            </a:fld>
            <a:endParaRPr lang="ru-RU"/>
          </a:p>
        </p:txBody>
      </p:sp>
    </p:spTree>
    <p:extLst>
      <p:ext uri="{BB962C8B-B14F-4D97-AF65-F5344CB8AC3E}">
        <p14:creationId xmlns:p14="http://schemas.microsoft.com/office/powerpoint/2010/main" val="39399760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E5A8A9-15A7-4EF0-BCF6-4A805EBF53DE}"/>
              </a:ext>
            </a:extLst>
          </p:cNvPr>
          <p:cNvSpPr>
            <a:spLocks noGrp="1"/>
          </p:cNvSpPr>
          <p:nvPr>
            <p:ph type="ctrTitle"/>
          </p:nvPr>
        </p:nvSpPr>
        <p:spPr/>
        <p:txBody>
          <a:bodyPr/>
          <a:lstStyle/>
          <a:p>
            <a:r>
              <a:rPr lang="ru-RU" dirty="0"/>
              <a:t>Кейс 1</a:t>
            </a:r>
          </a:p>
        </p:txBody>
      </p:sp>
      <p:sp>
        <p:nvSpPr>
          <p:cNvPr id="3" name="Подзаголовок 2">
            <a:extLst>
              <a:ext uri="{FF2B5EF4-FFF2-40B4-BE49-F238E27FC236}">
                <a16:creationId xmlns:a16="http://schemas.microsoft.com/office/drawing/2014/main" id="{47F17E2D-AF99-4188-9C57-8EF4119CAC3A}"/>
              </a:ext>
            </a:extLst>
          </p:cNvPr>
          <p:cNvSpPr>
            <a:spLocks noGrp="1"/>
          </p:cNvSpPr>
          <p:nvPr>
            <p:ph type="subTitle" idx="1"/>
          </p:nvPr>
        </p:nvSpPr>
        <p:spPr>
          <a:xfrm>
            <a:off x="603504" y="4797719"/>
            <a:ext cx="9228201" cy="1645920"/>
          </a:xfrm>
        </p:spPr>
        <p:txBody>
          <a:bodyPr/>
          <a:lstStyle/>
          <a:p>
            <a:r>
              <a:rPr lang="ru-RU" dirty="0"/>
              <a:t>Применение различных методов регулирования</a:t>
            </a:r>
          </a:p>
        </p:txBody>
      </p:sp>
    </p:spTree>
    <p:extLst>
      <p:ext uri="{BB962C8B-B14F-4D97-AF65-F5344CB8AC3E}">
        <p14:creationId xmlns:p14="http://schemas.microsoft.com/office/powerpoint/2010/main" val="2077473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61AB6C-3DD6-4C47-939C-5F81ED2349C2}"/>
              </a:ext>
            </a:extLst>
          </p:cNvPr>
          <p:cNvSpPr>
            <a:spLocks noGrp="1"/>
          </p:cNvSpPr>
          <p:nvPr>
            <p:ph type="title"/>
          </p:nvPr>
        </p:nvSpPr>
        <p:spPr/>
        <p:txBody>
          <a:bodyPr/>
          <a:lstStyle/>
          <a:p>
            <a:pPr algn="ctr"/>
            <a:r>
              <a:rPr lang="ru-RU" dirty="0"/>
              <a:t>Описание ситуации</a:t>
            </a:r>
          </a:p>
        </p:txBody>
      </p:sp>
      <p:sp>
        <p:nvSpPr>
          <p:cNvPr id="3" name="Объект 2">
            <a:extLst>
              <a:ext uri="{FF2B5EF4-FFF2-40B4-BE49-F238E27FC236}">
                <a16:creationId xmlns:a16="http://schemas.microsoft.com/office/drawing/2014/main" id="{68DA9740-0EB3-4A37-A317-488F6399AAF5}"/>
              </a:ext>
            </a:extLst>
          </p:cNvPr>
          <p:cNvSpPr>
            <a:spLocks noGrp="1"/>
          </p:cNvSpPr>
          <p:nvPr>
            <p:ph idx="1"/>
          </p:nvPr>
        </p:nvSpPr>
        <p:spPr>
          <a:xfrm>
            <a:off x="382538" y="1906172"/>
            <a:ext cx="11426924" cy="4853354"/>
          </a:xfrm>
        </p:spPr>
        <p:txBody>
          <a:bodyPr>
            <a:noAutofit/>
          </a:bodyPr>
          <a:lstStyle/>
          <a:p>
            <a:pPr marL="0" indent="0" algn="just">
              <a:lnSpc>
                <a:spcPct val="160000"/>
              </a:lnSpc>
              <a:buNone/>
            </a:pPr>
            <a:r>
              <a:rPr lang="ru-RU" sz="2000" dirty="0">
                <a:latin typeface="Times New Roman" panose="02020603050405020304" pitchFamily="18" charset="0"/>
                <a:cs typeface="Times New Roman" panose="02020603050405020304" pitchFamily="18" charset="0"/>
              </a:rPr>
              <a:t>Жуликов И.И. работает специалистом в офисе Ивановского филиала ПАО «Современные телекоммуникации». Одним теплым июльским вечером, когда Жуликов выходил из здания, в котором располагался офис, к нему подошел неизвестный субъект в темных очках и предложил выпить кофе в соседней кофейне за его счет. Жуликов был падок на все бесплатное, поэтому согласился.</a:t>
            </a:r>
          </a:p>
          <a:p>
            <a:pPr marL="0" indent="0" algn="just">
              <a:lnSpc>
                <a:spcPct val="160000"/>
              </a:lnSpc>
              <a:buNone/>
            </a:pPr>
            <a:r>
              <a:rPr lang="ru-RU" sz="2000" dirty="0">
                <a:latin typeface="Times New Roman" panose="02020603050405020304" pitchFamily="18" charset="0"/>
                <a:cs typeface="Times New Roman" panose="02020603050405020304" pitchFamily="18" charset="0"/>
              </a:rPr>
              <a:t>В разговоре за чашечкой горячего </a:t>
            </a:r>
            <a:r>
              <a:rPr lang="ru-RU" sz="2000" dirty="0" err="1">
                <a:latin typeface="Times New Roman" panose="02020603050405020304" pitchFamily="18" charset="0"/>
                <a:cs typeface="Times New Roman" panose="02020603050405020304" pitchFamily="18" charset="0"/>
              </a:rPr>
              <a:t>эспрессо</a:t>
            </a:r>
            <a:r>
              <a:rPr lang="ru-RU" sz="2000" dirty="0">
                <a:latin typeface="Times New Roman" panose="02020603050405020304" pitchFamily="18" charset="0"/>
                <a:cs typeface="Times New Roman" panose="02020603050405020304" pitchFamily="18" charset="0"/>
              </a:rPr>
              <a:t> неизвестный субъект упомянул о некоем Лисицыне Л.Л., абонентский номер которого как раз входит в емкость номеров ПАО «Современные телекоммуникации». Субъект намекнул, что ему было бы интересно взглянуть на детализацию (протокол соединений) абонентского номера Лисицына. Жуликов сразу смекнул, что дело сулит вознаграждение, и согласился передать субъекту искомую детализацию за денежную благодарность.</a:t>
            </a:r>
          </a:p>
        </p:txBody>
      </p:sp>
    </p:spTree>
    <p:extLst>
      <p:ext uri="{BB962C8B-B14F-4D97-AF65-F5344CB8AC3E}">
        <p14:creationId xmlns:p14="http://schemas.microsoft.com/office/powerpoint/2010/main" val="4060159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28ED6B-FFF6-4C74-891F-B43414D074F7}"/>
              </a:ext>
            </a:extLst>
          </p:cNvPr>
          <p:cNvSpPr>
            <a:spLocks noGrp="1"/>
          </p:cNvSpPr>
          <p:nvPr>
            <p:ph type="title"/>
          </p:nvPr>
        </p:nvSpPr>
        <p:spPr/>
        <p:txBody>
          <a:bodyPr/>
          <a:lstStyle/>
          <a:p>
            <a:pPr algn="ctr"/>
            <a:r>
              <a:rPr lang="ru-RU" dirty="0"/>
              <a:t>Описание ситуации</a:t>
            </a:r>
          </a:p>
        </p:txBody>
      </p:sp>
      <p:sp>
        <p:nvSpPr>
          <p:cNvPr id="3" name="Объект 2">
            <a:extLst>
              <a:ext uri="{FF2B5EF4-FFF2-40B4-BE49-F238E27FC236}">
                <a16:creationId xmlns:a16="http://schemas.microsoft.com/office/drawing/2014/main" id="{B6330368-2964-4ED9-AF6C-6DFE6869F827}"/>
              </a:ext>
            </a:extLst>
          </p:cNvPr>
          <p:cNvSpPr>
            <a:spLocks noGrp="1"/>
          </p:cNvSpPr>
          <p:nvPr>
            <p:ph idx="1"/>
          </p:nvPr>
        </p:nvSpPr>
        <p:spPr>
          <a:xfrm>
            <a:off x="657224" y="2157731"/>
            <a:ext cx="10753725" cy="3766185"/>
          </a:xfrm>
        </p:spPr>
        <p:txBody>
          <a:bodyPr>
            <a:normAutofit fontScale="92500" lnSpcReduction="20000"/>
          </a:bodyPr>
          <a:lstStyle/>
          <a:p>
            <a:pPr marL="0" indent="0" algn="just">
              <a:lnSpc>
                <a:spcPct val="150000"/>
              </a:lnSpc>
              <a:buNone/>
            </a:pPr>
            <a:r>
              <a:rPr lang="ru-RU" dirty="0">
                <a:latin typeface="Times New Roman" panose="02020603050405020304" pitchFamily="18" charset="0"/>
                <a:cs typeface="Times New Roman" panose="02020603050405020304" pitchFamily="18" charset="0"/>
              </a:rPr>
              <a:t>Спустя несколько дней с упомянутого разговора Жуликов И.И., находясь в помещении офиса продаж, получил доступ к детализации абонентского номера Лисицына Л.Л., распечатал его и тем же вечером поспешил передать документ таинственному субъекту. Он получил от субъекта некоторое вознаграждение и в прекрасном расположении духа направился к себе домой.</a:t>
            </a:r>
          </a:p>
          <a:p>
            <a:pPr marL="0" indent="0" algn="just">
              <a:lnSpc>
                <a:spcPct val="150000"/>
              </a:lnSpc>
              <a:buNone/>
            </a:pPr>
            <a:r>
              <a:rPr lang="ru-RU" dirty="0">
                <a:latin typeface="Times New Roman" panose="02020603050405020304" pitchFamily="18" charset="0"/>
                <a:cs typeface="Times New Roman" panose="02020603050405020304" pitchFamily="18" charset="0"/>
              </a:rPr>
              <a:t>Тогда Жуликов не знал, что его действия не останутся незамеченными, и уже через 2 дня глава Ивановского филиала офиса ПАО «Современные телекоммуникации» составит на него иск, который будет рассмотрен Ивановским окружным судом. </a:t>
            </a:r>
          </a:p>
        </p:txBody>
      </p:sp>
    </p:spTree>
    <p:extLst>
      <p:ext uri="{BB962C8B-B14F-4D97-AF65-F5344CB8AC3E}">
        <p14:creationId xmlns:p14="http://schemas.microsoft.com/office/powerpoint/2010/main" val="370026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CFC7FC-2B42-43B0-B878-89A828C831FD}"/>
              </a:ext>
            </a:extLst>
          </p:cNvPr>
          <p:cNvSpPr>
            <a:spLocks noGrp="1"/>
          </p:cNvSpPr>
          <p:nvPr>
            <p:ph type="title"/>
          </p:nvPr>
        </p:nvSpPr>
        <p:spPr/>
        <p:txBody>
          <a:bodyPr/>
          <a:lstStyle/>
          <a:p>
            <a:pPr algn="ctr"/>
            <a:r>
              <a:rPr lang="ru-RU" dirty="0"/>
              <a:t>Задание</a:t>
            </a:r>
          </a:p>
        </p:txBody>
      </p:sp>
      <p:sp>
        <p:nvSpPr>
          <p:cNvPr id="3" name="Объект 2">
            <a:extLst>
              <a:ext uri="{FF2B5EF4-FFF2-40B4-BE49-F238E27FC236}">
                <a16:creationId xmlns:a16="http://schemas.microsoft.com/office/drawing/2014/main" id="{B737CA96-5D86-460D-9A2F-563B0A0DCC91}"/>
              </a:ext>
            </a:extLst>
          </p:cNvPr>
          <p:cNvSpPr>
            <a:spLocks noGrp="1"/>
          </p:cNvSpPr>
          <p:nvPr>
            <p:ph idx="1"/>
          </p:nvPr>
        </p:nvSpPr>
        <p:spPr>
          <a:xfrm>
            <a:off x="676656" y="2011680"/>
            <a:ext cx="10753725" cy="4346787"/>
          </a:xfrm>
        </p:spPr>
        <p:txBody>
          <a:bodyPr>
            <a:normAutofit/>
          </a:bodyPr>
          <a:lstStyle/>
          <a:p>
            <a:pPr marL="457200" indent="-457200">
              <a:buFont typeface="+mj-lt"/>
              <a:buAutoNum type="arabicPeriod"/>
            </a:pPr>
            <a:r>
              <a:rPr lang="ru-RU" dirty="0"/>
              <a:t>Какое право Лисицына Л.Л. нарушил Жуликов И.И.? Каким документом регламентировано это право?</a:t>
            </a:r>
          </a:p>
          <a:p>
            <a:pPr marL="457200" indent="-457200">
              <a:buFont typeface="+mj-lt"/>
              <a:buAutoNum type="arabicPeriod"/>
            </a:pPr>
            <a:r>
              <a:rPr lang="ru-RU" dirty="0"/>
              <a:t>Какое наказание может грозить </a:t>
            </a:r>
            <a:r>
              <a:rPr lang="ru-RU" dirty="0" err="1"/>
              <a:t>Жуликову</a:t>
            </a:r>
            <a:r>
              <a:rPr lang="ru-RU" dirty="0"/>
              <a:t>? Подкрепите ответ выпиской из одного из источников телекоммуникационного права.</a:t>
            </a:r>
          </a:p>
          <a:p>
            <a:pPr marL="457200" indent="-457200">
              <a:buFont typeface="+mj-lt"/>
              <a:buAutoNum type="arabicPeriod"/>
            </a:pPr>
            <a:r>
              <a:rPr lang="ru-RU" dirty="0"/>
              <a:t>Предположите, какой вердикт может вынести судья, если будет руководствоваться:</a:t>
            </a:r>
          </a:p>
          <a:p>
            <a:pPr marL="0" indent="0">
              <a:buNone/>
            </a:pPr>
            <a:r>
              <a:rPr lang="ru-RU" dirty="0"/>
              <a:t>	а) императивным методом регулирования;</a:t>
            </a:r>
          </a:p>
          <a:p>
            <a:pPr marL="0" indent="0">
              <a:buNone/>
            </a:pPr>
            <a:r>
              <a:rPr lang="ru-RU" dirty="0"/>
              <a:t>	б) диспозитивным методом регулирования.</a:t>
            </a:r>
          </a:p>
          <a:p>
            <a:pPr marL="457200" indent="-457200">
              <a:buFont typeface="+mj-lt"/>
              <a:buAutoNum type="arabicPeriod" startAt="4"/>
            </a:pPr>
            <a:r>
              <a:rPr lang="ru-RU" dirty="0"/>
              <a:t>Как вам кажется, какое из двух выдвинутых решений в данном случае принял бы судья? Подсказка: вы можете аргументировать свой ответ существующими решениями из реальной судебной практики.</a:t>
            </a:r>
          </a:p>
        </p:txBody>
      </p:sp>
    </p:spTree>
    <p:extLst>
      <p:ext uri="{BB962C8B-B14F-4D97-AF65-F5344CB8AC3E}">
        <p14:creationId xmlns:p14="http://schemas.microsoft.com/office/powerpoint/2010/main" val="1096891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DCE358-5BEF-4550-90CF-40C6EE4AD10A}"/>
              </a:ext>
            </a:extLst>
          </p:cNvPr>
          <p:cNvSpPr>
            <a:spLocks noGrp="1"/>
          </p:cNvSpPr>
          <p:nvPr>
            <p:ph type="title"/>
          </p:nvPr>
        </p:nvSpPr>
        <p:spPr/>
        <p:txBody>
          <a:bodyPr/>
          <a:lstStyle/>
          <a:p>
            <a:pPr algn="ctr"/>
            <a:r>
              <a:rPr lang="ru-RU" dirty="0"/>
              <a:t>Решение</a:t>
            </a:r>
          </a:p>
        </p:txBody>
      </p:sp>
      <p:sp>
        <p:nvSpPr>
          <p:cNvPr id="3" name="Объект 2">
            <a:extLst>
              <a:ext uri="{FF2B5EF4-FFF2-40B4-BE49-F238E27FC236}">
                <a16:creationId xmlns:a16="http://schemas.microsoft.com/office/drawing/2014/main" id="{BFF1DAB9-5860-4225-87A8-A87B919C1627}"/>
              </a:ext>
            </a:extLst>
          </p:cNvPr>
          <p:cNvSpPr>
            <a:spLocks noGrp="1"/>
          </p:cNvSpPr>
          <p:nvPr>
            <p:ph idx="1"/>
          </p:nvPr>
        </p:nvSpPr>
        <p:spPr>
          <a:xfrm>
            <a:off x="719137" y="1833033"/>
            <a:ext cx="10753725" cy="4487594"/>
          </a:xfrm>
        </p:spPr>
        <p:txBody>
          <a:bodyPr>
            <a:normAutofit lnSpcReduction="10000"/>
          </a:bodyPr>
          <a:lstStyle/>
          <a:p>
            <a:pPr marL="457200" indent="-457200">
              <a:buFont typeface="+mj-lt"/>
              <a:buAutoNum type="arabicPeriod"/>
            </a:pPr>
            <a:r>
              <a:rPr lang="ru-RU" dirty="0"/>
              <a:t>Право Лисицына Л.Л. на тайну телефонных переговоров, переписки и иных сообщений граждан, установленную ч. 2 ст. 23 Конституции РФ.</a:t>
            </a:r>
          </a:p>
          <a:p>
            <a:pPr marL="457200" indent="-457200">
              <a:buFont typeface="+mj-lt"/>
              <a:buAutoNum type="arabicPeriod"/>
            </a:pPr>
            <a:r>
              <a:rPr lang="ru-RU" dirty="0"/>
              <a:t>УК РФ Статья 138 п. 2. </a:t>
            </a:r>
            <a:r>
              <a:rPr lang="ru-RU" dirty="0">
                <a:latin typeface="Times New Roman" panose="02020603050405020304" pitchFamily="18" charset="0"/>
                <a:cs typeface="Times New Roman" panose="02020603050405020304" pitchFamily="18" charset="0"/>
              </a:rPr>
              <a:t>Нарушение тайны переписки, телефонных переговоров, почтовых, телеграфных или иных сообщений, совершенное лицом с использованием своего служебного положения. </a:t>
            </a:r>
            <a:r>
              <a:rPr lang="ru-RU" dirty="0"/>
              <a:t>Наказывается штрафом в размере от ста тысяч до трехсот тысяч рублей или в размере заработной платы или иного дохода осужденного за период от одного года до двух лет, либо лишением права занимать определенные должности или заниматься определенной деятельностью на срок от двух до пяти лет, либо обязательными работами на срок до четырехсот восьмидесяти часов, либо принудительными работами на срок до четырех лет, либо арестом на срок до четырех месяцев, либо лишением свободы на срок до четырех лет.</a:t>
            </a:r>
          </a:p>
          <a:p>
            <a:pPr marL="457200" indent="-457200">
              <a:buFont typeface="+mj-lt"/>
              <a:buAutoNum type="arabicPeriod"/>
            </a:pPr>
            <a:r>
              <a:rPr lang="ru-RU" dirty="0"/>
              <a:t>Свободный ответ.</a:t>
            </a:r>
          </a:p>
          <a:p>
            <a:pPr marL="457200" indent="-457200">
              <a:buFont typeface="+mj-lt"/>
              <a:buAutoNum type="arabicPeriod"/>
            </a:pPr>
            <a:r>
              <a:rPr lang="ru-RU" dirty="0"/>
              <a:t> </a:t>
            </a:r>
            <a:r>
              <a:rPr lang="en-US" dirty="0"/>
              <a:t>https://sud-praktika.ru/precedent/category/261.html</a:t>
            </a:r>
            <a:endParaRPr lang="ru-RU" dirty="0"/>
          </a:p>
        </p:txBody>
      </p:sp>
      <p:pic>
        <p:nvPicPr>
          <p:cNvPr id="5" name="Рисунок 4">
            <a:extLst>
              <a:ext uri="{FF2B5EF4-FFF2-40B4-BE49-F238E27FC236}">
                <a16:creationId xmlns:a16="http://schemas.microsoft.com/office/drawing/2014/main" id="{933927E2-2E2F-412F-9EB9-EDC82B40140F}"/>
              </a:ext>
            </a:extLst>
          </p:cNvPr>
          <p:cNvPicPr>
            <a:picLocks noChangeAspect="1"/>
          </p:cNvPicPr>
          <p:nvPr/>
        </p:nvPicPr>
        <p:blipFill>
          <a:blip r:embed="rId2"/>
          <a:stretch>
            <a:fillRect/>
          </a:stretch>
        </p:blipFill>
        <p:spPr>
          <a:xfrm>
            <a:off x="10529555" y="5197185"/>
            <a:ext cx="1662445" cy="1639030"/>
          </a:xfrm>
          <a:prstGeom prst="rect">
            <a:avLst/>
          </a:prstGeom>
        </p:spPr>
      </p:pic>
    </p:spTree>
    <p:extLst>
      <p:ext uri="{BB962C8B-B14F-4D97-AF65-F5344CB8AC3E}">
        <p14:creationId xmlns:p14="http://schemas.microsoft.com/office/powerpoint/2010/main" val="3330025319"/>
      </p:ext>
    </p:extLst>
  </p:cSld>
  <p:clrMapOvr>
    <a:masterClrMapping/>
  </p:clrMapOvr>
</p:sld>
</file>

<file path=ppt/theme/theme1.xml><?xml version="1.0" encoding="utf-8"?>
<a:theme xmlns:a="http://schemas.openxmlformats.org/drawingml/2006/main" name="Метрополия">
  <a:themeElements>
    <a:clrScheme name="Теплый синий">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Метрополи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Метрополия">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Метрополия</Template>
  <TotalTime>69</TotalTime>
  <Words>483</Words>
  <Application>Microsoft Macintosh PowerPoint</Application>
  <PresentationFormat>Widescreen</PresentationFormat>
  <Paragraphs>20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 Light</vt:lpstr>
      <vt:lpstr>Times New Roman</vt:lpstr>
      <vt:lpstr>Метрополия</vt:lpstr>
      <vt:lpstr>Кейс 1</vt:lpstr>
      <vt:lpstr>Описание ситуации</vt:lpstr>
      <vt:lpstr>Описание ситуации</vt:lpstr>
      <vt:lpstr>Задание</vt:lpstr>
      <vt:lpstr>Решение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Кейс 1</dc:title>
  <dc:creator>Вера Чувакова</dc:creator>
  <cp:lastModifiedBy>Microsoft Office User</cp:lastModifiedBy>
  <cp:revision>11</cp:revision>
  <dcterms:created xsi:type="dcterms:W3CDTF">2021-09-13T14:14:05Z</dcterms:created>
  <dcterms:modified xsi:type="dcterms:W3CDTF">2026-02-14T11:38:21Z</dcterms:modified>
</cp:coreProperties>
</file>